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391" r:id="rId3"/>
    <p:sldId id="435" r:id="rId4"/>
    <p:sldId id="438" r:id="rId5"/>
    <p:sldId id="417" r:id="rId6"/>
    <p:sldId id="389" r:id="rId7"/>
    <p:sldId id="380" r:id="rId8"/>
    <p:sldId id="387" r:id="rId9"/>
    <p:sldId id="414" r:id="rId10"/>
    <p:sldId id="447" r:id="rId11"/>
    <p:sldId id="431" r:id="rId12"/>
    <p:sldId id="439" r:id="rId13"/>
    <p:sldId id="443" r:id="rId14"/>
    <p:sldId id="420" r:id="rId15"/>
    <p:sldId id="393" r:id="rId16"/>
    <p:sldId id="445" r:id="rId17"/>
    <p:sldId id="442" r:id="rId18"/>
    <p:sldId id="432" r:id="rId19"/>
    <p:sldId id="433" r:id="rId20"/>
    <p:sldId id="434" r:id="rId21"/>
    <p:sldId id="385" r:id="rId22"/>
    <p:sldId id="409" r:id="rId23"/>
    <p:sldId id="408" r:id="rId24"/>
    <p:sldId id="429" r:id="rId25"/>
    <p:sldId id="44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19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49" d="100"/>
          <a:sy n="49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4791807" y="3818059"/>
            <a:ext cx="3421186" cy="1079501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791807" y="4930775"/>
            <a:ext cx="3421186" cy="369522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Giovanni Mela"/>
          <p:cNvSpPr txBox="1">
            <a:spLocks noGrp="1"/>
          </p:cNvSpPr>
          <p:nvPr>
            <p:ph type="body" sz="quarter" idx="13"/>
          </p:nvPr>
        </p:nvSpPr>
        <p:spPr>
          <a:xfrm>
            <a:off x="4791807" y="5362575"/>
            <a:ext cx="3421186" cy="368293"/>
          </a:xfrm>
          <a:prstGeom prst="rect">
            <a:avLst/>
          </a:prstGeom>
        </p:spPr>
        <p:txBody>
          <a:bodyPr lIns="16607" tIns="16607" rIns="16607" bIns="16607">
            <a:sp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2200" i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–Giovanni Mela</a:t>
            </a:r>
          </a:p>
        </p:txBody>
      </p:sp>
      <p:sp>
        <p:nvSpPr>
          <p:cNvPr id="94" name="“Inserisci qui una citazione”."/>
          <p:cNvSpPr txBox="1">
            <a:spLocks noGrp="1"/>
          </p:cNvSpPr>
          <p:nvPr>
            <p:ph type="body" sz="quarter" idx="14"/>
          </p:nvPr>
        </p:nvSpPr>
        <p:spPr>
          <a:xfrm>
            <a:off x="4791807" y="4271140"/>
            <a:ext cx="3421186" cy="1012028"/>
          </a:xfrm>
          <a:prstGeom prst="rect">
            <a:avLst/>
          </a:prstGeom>
        </p:spPr>
        <p:txBody>
          <a:bodyPr lIns="16607" tIns="16607" rIns="16607" bIns="16607" anchor="ctr">
            <a:sp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“Inserisci qui una citazione”. </a:t>
            </a:r>
          </a:p>
        </p:txBody>
      </p:sp>
      <p:sp>
        <p:nvSpPr>
          <p:cNvPr id="9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magine"/>
          <p:cNvSpPr>
            <a:spLocks noGrp="1"/>
          </p:cNvSpPr>
          <p:nvPr>
            <p:ph type="pic" sz="quarter" idx="13"/>
          </p:nvPr>
        </p:nvSpPr>
        <p:spPr>
          <a:xfrm>
            <a:off x="4066086" y="3282461"/>
            <a:ext cx="4872628" cy="3250957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10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ttangolo"/>
          <p:cNvSpPr/>
          <p:nvPr/>
        </p:nvSpPr>
        <p:spPr>
          <a:xfrm>
            <a:off x="-253162" y="9044369"/>
            <a:ext cx="13511124" cy="1270001"/>
          </a:xfrm>
          <a:prstGeom prst="rect">
            <a:avLst/>
          </a:prstGeom>
          <a:solidFill>
            <a:srgbClr val="2973B4"/>
          </a:solidFill>
          <a:ln w="3175">
            <a:miter lim="400000"/>
          </a:ln>
        </p:spPr>
        <p:txBody>
          <a:bodyPr lIns="16607" tIns="16607" rIns="16607" bIns="16607" anchor="ctr"/>
          <a:lstStyle/>
          <a:p>
            <a:pPr>
              <a:defRPr sz="18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5" name="Logo_Indire_bianco_per_web.png" descr="Logo_Indire_bianco_per_web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08836" y="90447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26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56347" y="90447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27" name="bianco.png" descr="bianc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74156" y="9044725"/>
            <a:ext cx="1894356" cy="710384"/>
          </a:xfrm>
          <a:prstGeom prst="rect">
            <a:avLst/>
          </a:prstGeom>
          <a:ln w="3175">
            <a:miter lim="400000"/>
          </a:ln>
        </p:spPr>
      </p:pic>
      <p:sp>
        <p:nvSpPr>
          <p:cNvPr id="128" name="Rettangolo"/>
          <p:cNvSpPr/>
          <p:nvPr/>
        </p:nvSpPr>
        <p:spPr>
          <a:xfrm>
            <a:off x="-3" y="-6687"/>
            <a:ext cx="13004807" cy="320305"/>
          </a:xfrm>
          <a:prstGeom prst="rect">
            <a:avLst/>
          </a:prstGeom>
          <a:solidFill>
            <a:srgbClr val="2372B6"/>
          </a:solidFill>
          <a:ln w="12700">
            <a:solidFill>
              <a:srgbClr val="4A7EBB"/>
            </a:solidFill>
          </a:ln>
          <a:effectLst>
            <a:outerShdw blurRad="88900" dist="45407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9" name="Seminario nazionale della Rete Avanguardie educative - Palermo, 27-28 maggio 2019"/>
          <p:cNvSpPr txBox="1"/>
          <p:nvPr/>
        </p:nvSpPr>
        <p:spPr>
          <a:xfrm>
            <a:off x="-6354" y="-2911"/>
            <a:ext cx="13017508" cy="6174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6607" tIns="16607" rIns="16607" bIns="16607" anchor="ctr">
            <a:spAutoFit/>
          </a:bodyPr>
          <a:lstStyle/>
          <a:p>
            <a:pPr>
              <a:defRPr sz="19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pPr>
            <a:r>
              <a:t>Seminario nazionale della Rete </a:t>
            </a:r>
            <a:r>
              <a:rPr i="1">
                <a:latin typeface="Lato Regular"/>
                <a:ea typeface="Lato Regular"/>
                <a:cs typeface="Lato Regular"/>
                <a:sym typeface="Lato Regular"/>
              </a:rPr>
              <a:t>Avanguardie educative </a:t>
            </a:r>
            <a:r>
              <a:t>- Palermo, 27-28 maggio 2019</a:t>
            </a:r>
          </a:p>
        </p:txBody>
      </p:sp>
      <p:sp>
        <p:nvSpPr>
          <p:cNvPr id="1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magine"/>
          <p:cNvSpPr>
            <a:spLocks noGrp="1"/>
          </p:cNvSpPr>
          <p:nvPr>
            <p:ph type="pic" sz="quarter" idx="13"/>
          </p:nvPr>
        </p:nvSpPr>
        <p:spPr>
          <a:xfrm>
            <a:off x="4906913" y="3376974"/>
            <a:ext cx="3188679" cy="212689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21" name="Titolo Testo"/>
          <p:cNvSpPr txBox="1">
            <a:spLocks noGrp="1"/>
          </p:cNvSpPr>
          <p:nvPr>
            <p:ph type="title"/>
          </p:nvPr>
        </p:nvSpPr>
        <p:spPr>
          <a:xfrm>
            <a:off x="4791807" y="5478828"/>
            <a:ext cx="3421186" cy="465017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2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791807" y="5947996"/>
            <a:ext cx="3421186" cy="369522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Testo"/>
          <p:cNvSpPr txBox="1">
            <a:spLocks noGrp="1"/>
          </p:cNvSpPr>
          <p:nvPr>
            <p:ph type="title"/>
          </p:nvPr>
        </p:nvSpPr>
        <p:spPr>
          <a:xfrm>
            <a:off x="4791807" y="4337050"/>
            <a:ext cx="3421186" cy="1079500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magine"/>
          <p:cNvSpPr>
            <a:spLocks noGrp="1"/>
          </p:cNvSpPr>
          <p:nvPr>
            <p:ph type="pic" sz="quarter" idx="13"/>
          </p:nvPr>
        </p:nvSpPr>
        <p:spPr>
          <a:xfrm>
            <a:off x="5116695" y="3483138"/>
            <a:ext cx="4054354" cy="270290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39" name="Titolo Testo"/>
          <p:cNvSpPr txBox="1">
            <a:spLocks noGrp="1"/>
          </p:cNvSpPr>
          <p:nvPr>
            <p:ph type="title"/>
          </p:nvPr>
        </p:nvSpPr>
        <p:spPr>
          <a:xfrm>
            <a:off x="4688009" y="3490057"/>
            <a:ext cx="1743809" cy="1303705"/>
          </a:xfrm>
          <a:prstGeom prst="rect">
            <a:avLst/>
          </a:prstGeom>
        </p:spPr>
        <p:txBody>
          <a:bodyPr lIns="16607" tIns="16607" rIns="16607" bIns="16607" anchor="b">
            <a:normAutofit/>
          </a:bodyPr>
          <a:lstStyle>
            <a:lvl1pPr defTabSz="584199">
              <a:defRPr sz="5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4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826977"/>
            <a:ext cx="1743809" cy="1345224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0" algn="ctr" defTabSz="584199">
              <a:spcBef>
                <a:spcPts val="0"/>
              </a:spcBef>
              <a:buSzTx/>
              <a:buFontTx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4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5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129453"/>
            <a:ext cx="3628782" cy="2055203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416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61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05718" indent="-416718" defTabSz="584199">
              <a:spcBef>
                <a:spcPts val="4200"/>
              </a:spcBef>
              <a:buSzPct val="145000"/>
              <a:buFontTx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50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94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quarter" idx="13"/>
          </p:nvPr>
        </p:nvSpPr>
        <p:spPr>
          <a:xfrm>
            <a:off x="5712496" y="4128069"/>
            <a:ext cx="3082804" cy="205520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xfrm>
            <a:off x="4688009" y="3365500"/>
            <a:ext cx="3628782" cy="705827"/>
          </a:xfrm>
          <a:prstGeom prst="rect">
            <a:avLst/>
          </a:prstGeom>
        </p:spPr>
        <p:txBody>
          <a:bodyPr lIns="16607" tIns="16607" rIns="16607" bIns="16607">
            <a:normAutofit/>
          </a:bodyPr>
          <a:lstStyle>
            <a:lvl1pPr defTabSz="584199">
              <a:defRPr sz="7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4129453"/>
            <a:ext cx="1743809" cy="2055203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2939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368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79714" indent="-293914" defTabSz="584199">
              <a:spcBef>
                <a:spcPts val="3200"/>
              </a:spcBef>
              <a:buSzPct val="145000"/>
              <a:buFontTx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26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65514" indent="-293914" defTabSz="584199">
              <a:spcBef>
                <a:spcPts val="3200"/>
              </a:spcBef>
              <a:buSzPct val="145000"/>
              <a:buFontTx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9116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688009" y="3697653"/>
            <a:ext cx="3628782" cy="2358294"/>
          </a:xfrm>
          <a:prstGeom prst="rect">
            <a:avLst/>
          </a:prstGeom>
        </p:spPr>
        <p:txBody>
          <a:bodyPr lIns="16607" tIns="16607" rIns="16607" bIns="16607" anchor="ctr">
            <a:normAutofit/>
          </a:bodyPr>
          <a:lstStyle>
            <a:lvl1pPr marL="416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861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05718" indent="-416718" defTabSz="584199">
              <a:spcBef>
                <a:spcPts val="4200"/>
              </a:spcBef>
              <a:buSzPct val="145000"/>
              <a:buFontTx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7502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194718" indent="-416718" defTabSz="584199">
              <a:spcBef>
                <a:spcPts val="4200"/>
              </a:spcBef>
              <a:buSzPct val="145000"/>
              <a:buFontTx/>
              <a:buChar char="•"/>
              <a:defRPr sz="30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magine"/>
          <p:cNvSpPr>
            <a:spLocks noGrp="1"/>
          </p:cNvSpPr>
          <p:nvPr>
            <p:ph type="pic" sz="quarter" idx="13"/>
          </p:nvPr>
        </p:nvSpPr>
        <p:spPr>
          <a:xfrm>
            <a:off x="6560526" y="4926622"/>
            <a:ext cx="1979438" cy="132031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4" name="Immagine"/>
          <p:cNvSpPr>
            <a:spLocks noGrp="1"/>
          </p:cNvSpPr>
          <p:nvPr>
            <p:ph type="pic" sz="quarter" idx="14"/>
          </p:nvPr>
        </p:nvSpPr>
        <p:spPr>
          <a:xfrm>
            <a:off x="6502400" y="3573096"/>
            <a:ext cx="1918189" cy="1278793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5" name="Immagine"/>
          <p:cNvSpPr>
            <a:spLocks noGrp="1"/>
          </p:cNvSpPr>
          <p:nvPr>
            <p:ph type="pic" sz="quarter" idx="15"/>
          </p:nvPr>
        </p:nvSpPr>
        <p:spPr>
          <a:xfrm>
            <a:off x="3600205" y="3573096"/>
            <a:ext cx="3917341" cy="261156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79478" y="6321669"/>
            <a:ext cx="243630" cy="243959"/>
          </a:xfrm>
          <a:prstGeom prst="rect">
            <a:avLst/>
          </a:prstGeom>
        </p:spPr>
        <p:txBody>
          <a:bodyPr lIns="16607" tIns="16607" rIns="16607" bIns="16607" anchor="t"/>
          <a:lstStyle>
            <a:lvl1pPr algn="ctr" defTabSz="584199">
              <a:defRPr sz="1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1948462" y="1095022"/>
            <a:ext cx="10403841" cy="237292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1" tIns="65021" rIns="65021" bIns="65021" anchor="ctr"/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7258755" y="3467946"/>
            <a:ext cx="5093548" cy="62856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65021" tIns="65021" rIns="65021" bIns="65021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951345" y="8864146"/>
            <a:ext cx="368763" cy="351995"/>
          </a:xfrm>
          <a:prstGeom prst="rect">
            <a:avLst/>
          </a:prstGeom>
          <a:ln w="3175">
            <a:miter lim="400000"/>
          </a:ln>
        </p:spPr>
        <p:txBody>
          <a:bodyPr wrap="none" lIns="65021" tIns="65021" rIns="65021" bIns="65021" anchor="ctr">
            <a:spAutoFit/>
          </a:bodyPr>
          <a:lstStyle>
            <a:lvl1pPr algn="r" defTabSz="650240">
              <a:defRPr sz="16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hf sldNum="0" hdr="0" dt="0"/>
  <p:txStyles>
    <p:titleStyle>
      <a:lvl1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71487" marR="0" indent="-471487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06235" marR="0" indent="-449035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333500" marR="0" indent="-41910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874520" marR="0" indent="-50292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–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387600" marR="0" indent="-55880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 typeface="Arial"/>
        <a:buChar char="»"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65024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 typeface="Arial"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6502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-113452" y="0"/>
            <a:ext cx="13104704" cy="9753600"/>
          </a:xfrm>
          <a:prstGeom prst="rect">
            <a:avLst/>
          </a:prstGeom>
          <a:solidFill>
            <a:srgbClr val="2372B6"/>
          </a:solidFill>
          <a:ln w="12700">
            <a:solidFill>
              <a:srgbClr val="4A7EBB"/>
            </a:solidFill>
          </a:ln>
          <a:effectLst>
            <a:outerShdw blurRad="88900" dist="25400" dir="5400000" rotWithShape="0">
              <a:srgbClr val="000000">
                <a:alpha val="34999"/>
              </a:srgbClr>
            </a:outerShdw>
          </a:effectLst>
        </p:spPr>
        <p:txBody>
          <a:bodyPr lIns="65021" tIns="65021" rIns="65021" bIns="65021" anchor="ctr"/>
          <a:lstStyle/>
          <a:p>
            <a:pPr defTabSz="650240">
              <a:defRPr sz="2400" b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TITOLO INTERVENTO………………………..…"/>
          <p:cNvSpPr txBox="1"/>
          <p:nvPr/>
        </p:nvSpPr>
        <p:spPr>
          <a:xfrm>
            <a:off x="1357834" y="3877649"/>
            <a:ext cx="10782285" cy="30969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6607" tIns="16607" rIns="16607" bIns="16607" anchor="ctr">
            <a:spAutoFit/>
          </a:bodyPr>
          <a:lstStyle/>
          <a:p>
            <a:pPr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it-IT" sz="2700" cap="all" dirty="0" smtClean="0">
                <a:sym typeface="Lato Bold"/>
              </a:rPr>
              <a:t>I.C. </a:t>
            </a:r>
            <a:r>
              <a:rPr lang="it-IT" sz="2700" cap="all" dirty="0">
                <a:sym typeface="Lato Bold"/>
              </a:rPr>
              <a:t> </a:t>
            </a:r>
            <a:r>
              <a:rPr lang="it-IT" sz="2700" cap="all" dirty="0" smtClean="0">
                <a:sym typeface="Lato Bold"/>
              </a:rPr>
              <a:t>Karol Wojtyla</a:t>
            </a:r>
          </a:p>
          <a:p>
            <a:pPr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endParaRPr lang="it-IT" sz="2700" cap="all" dirty="0">
              <a:sym typeface="Lato Bold"/>
            </a:endParaRPr>
          </a:p>
          <a:p>
            <a:pPr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it-IT" sz="4000" cap="all" dirty="0" smtClean="0">
                <a:sym typeface="Lato Bold"/>
              </a:rPr>
              <a:t>Il </a:t>
            </a:r>
            <a:r>
              <a:rPr lang="it-IT" sz="4000" cap="all" dirty="0" err="1" smtClean="0">
                <a:sym typeface="Lato Bold"/>
              </a:rPr>
              <a:t>Debate</a:t>
            </a:r>
            <a:r>
              <a:rPr lang="it-IT" sz="4000" cap="all" dirty="0" smtClean="0">
                <a:sym typeface="Lato Bold"/>
              </a:rPr>
              <a:t>  - scuola primaria </a:t>
            </a:r>
            <a:endParaRPr lang="it-IT" sz="4000" cap="all" dirty="0" smtClean="0"/>
          </a:p>
          <a:p>
            <a:pPr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endParaRPr lang="it-IT" dirty="0" smtClean="0"/>
          </a:p>
          <a:p>
            <a:pPr algn="just" defTabSz="169126">
              <a:lnSpc>
                <a:spcPct val="130000"/>
              </a:lnSpc>
              <a:spcBef>
                <a:spcPts val="200"/>
              </a:spcBef>
              <a:buFont typeface="Arial"/>
              <a:defRPr sz="2700" b="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pPr>
            <a:r>
              <a:rPr lang="it-IT" smtClean="0"/>
              <a:t> </a:t>
            </a:r>
            <a:endParaRPr dirty="0"/>
          </a:p>
        </p:txBody>
      </p:sp>
      <p:pic>
        <p:nvPicPr>
          <p:cNvPr id="142" name="bianco.png" descr="bianc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79101" y="152865"/>
            <a:ext cx="4370398" cy="1638900"/>
          </a:xfrm>
          <a:prstGeom prst="rect">
            <a:avLst/>
          </a:prstGeom>
          <a:ln w="3175">
            <a:miter lim="400000"/>
          </a:ln>
        </p:spPr>
      </p:pic>
      <p:pic>
        <p:nvPicPr>
          <p:cNvPr id="146" name="Logo_Indire_bianco_per_web.png" descr="Logo_Indire_bianco_per_web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45336" y="8739925"/>
            <a:ext cx="1787128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147" name="logo corto FSE bianco trasp_Tavola disegno 1.png" descr="logo corto FSE bianco trasp_Tavola disegno 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92847" y="8739925"/>
            <a:ext cx="2539294" cy="711201"/>
          </a:xfrm>
          <a:prstGeom prst="rect">
            <a:avLst/>
          </a:prstGeom>
          <a:ln w="3175">
            <a:miter lim="400000"/>
          </a:ln>
        </p:spPr>
      </p:pic>
      <p:pic>
        <p:nvPicPr>
          <p:cNvPr id="148" name="bianco.png" descr="bianc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656" y="8739925"/>
            <a:ext cx="1894356" cy="710384"/>
          </a:xfrm>
          <a:prstGeom prst="rect">
            <a:avLst/>
          </a:prstGeom>
          <a:ln w="3175">
            <a:miter lim="400000"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56" y="166309"/>
            <a:ext cx="3058599" cy="3058599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345" y="327237"/>
            <a:ext cx="2422539" cy="114397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3" name="Rettangolo 2"/>
          <p:cNvSpPr/>
          <p:nvPr/>
        </p:nvSpPr>
        <p:spPr>
          <a:xfrm>
            <a:off x="814137" y="2846546"/>
            <a:ext cx="10752221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Prova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metterti nei panni di Elena e sviluppare le sue opinioni   portando nuovi argomenti alla sua </a:t>
            </a: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causa. Quali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sue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ragioni </a:t>
            </a:r>
            <a:endParaRPr lang="it-IT" sz="28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Prova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metterti nei panni della mamma di Elena e sviluppare le sue </a:t>
            </a: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opinioni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portando nuovi argomenti alla sua </a:t>
            </a: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causa, ora sei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mamma di Elena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un quadro della situazione. Prova a sviluppare una soluzione che possa essere di aiuto alla risoluzione del </a:t>
            </a: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tua soluzione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problema </a:t>
            </a:r>
          </a:p>
          <a:p>
            <a:pPr>
              <a:lnSpc>
                <a:spcPct val="107000"/>
              </a:lnSpc>
            </a:pPr>
            <a:endParaRPr lang="it-IT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048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2" name="Rettangolo 1"/>
          <p:cNvSpPr/>
          <p:nvPr/>
        </p:nvSpPr>
        <p:spPr>
          <a:xfrm>
            <a:off x="747580" y="3224908"/>
            <a:ext cx="10680970" cy="436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Obiettivo 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Saper 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esprimere le proprie </a:t>
            </a: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opinioni su un determinato argomento motivando la propria </a:t>
            </a:r>
            <a:r>
              <a:rPr lang="it-IT" sz="2400" b="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scelta,cercando</a:t>
            </a: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convincere l’altro.</a:t>
            </a:r>
            <a:endParaRPr lang="it-IT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Tempi: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ora a settimana intero anno scolastico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coinvolte</a:t>
            </a:r>
            <a:r>
              <a:rPr lang="it-IT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italiano, ed. civica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Verifiche: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Osservazione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620614" y="2165057"/>
            <a:ext cx="6934912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800" dirty="0" smtClean="0">
                <a:solidFill>
                  <a:srgbClr val="FF0000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Classe quarta e quinta </a:t>
            </a:r>
            <a:endParaRPr lang="it-IT" sz="4800" dirty="0">
              <a:solidFill>
                <a:srgbClr val="FF0000"/>
              </a:solidFill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112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vola 10"/>
          <p:cNvSpPr/>
          <p:nvPr/>
        </p:nvSpPr>
        <p:spPr>
          <a:xfrm>
            <a:off x="2251954" y="3245320"/>
            <a:ext cx="8533810" cy="4340043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566110" y="3833121"/>
            <a:ext cx="7838976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8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classe quarta</a:t>
            </a:r>
            <a:endParaRPr lang="it-IT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3772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/>
          <p:cNvSpPr/>
          <p:nvPr/>
        </p:nvSpPr>
        <p:spPr>
          <a:xfrm>
            <a:off x="156719" y="3757372"/>
            <a:ext cx="2583934" cy="821794"/>
          </a:xfrm>
          <a:prstGeom prst="ellipse">
            <a:avLst/>
          </a:prstGeom>
          <a:solidFill>
            <a:srgbClr val="FFFF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3" name="Rettangolo 2"/>
          <p:cNvSpPr/>
          <p:nvPr/>
        </p:nvSpPr>
        <p:spPr>
          <a:xfrm>
            <a:off x="4206801" y="3382069"/>
            <a:ext cx="82917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disegna una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tabella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con due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colonne, una per gli argomenti a favore, e un’altra per gli argomenti a sfavore, sintetizza gli interventi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degli alunni</a:t>
            </a:r>
            <a:endParaRPr lang="it-IT" dirty="0"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Lato Bold"/>
              </a:rPr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3516645" y="1562678"/>
            <a:ext cx="5971507" cy="428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RACCOLTA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DELLE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OPINIONI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E DIBATTITO</a:t>
            </a:r>
          </a:p>
        </p:txBody>
      </p:sp>
      <p:cxnSp>
        <p:nvCxnSpPr>
          <p:cNvPr id="15" name="Connettore 2 14"/>
          <p:cNvCxnSpPr>
            <a:stCxn id="20" idx="6"/>
          </p:cNvCxnSpPr>
          <p:nvPr/>
        </p:nvCxnSpPr>
        <p:spPr>
          <a:xfrm flipV="1">
            <a:off x="2740653" y="2555403"/>
            <a:ext cx="1303224" cy="1612866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Connettore 2 15"/>
          <p:cNvCxnSpPr/>
          <p:nvPr/>
        </p:nvCxnSpPr>
        <p:spPr>
          <a:xfrm>
            <a:off x="2725196" y="4196378"/>
            <a:ext cx="1409039" cy="992239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Rettangolo 3"/>
          <p:cNvSpPr/>
          <p:nvPr/>
        </p:nvSpPr>
        <p:spPr>
          <a:xfrm>
            <a:off x="379659" y="3941555"/>
            <a:ext cx="1972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l’insegnante </a:t>
            </a:r>
            <a:endParaRPr lang="it-IT" dirty="0">
              <a:latin typeface="Lato Bold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165985" y="6260720"/>
            <a:ext cx="75056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intervengono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liberamente esprimendo le loro idee. </a:t>
            </a:r>
            <a:endParaRPr lang="it-IT" dirty="0">
              <a:latin typeface="Lato Bold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199177" y="7215724"/>
            <a:ext cx="1257284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classe non viene subito divisa in due gruppi perché gli alunni sono ancora troppo piccoli per fare “a priori” una scelta consapevole. </a:t>
            </a:r>
            <a:endParaRPr lang="it-IT" dirty="0">
              <a:latin typeface="Lato Bold"/>
            </a:endParaRPr>
          </a:p>
          <a:p>
            <a:pPr algn="l"/>
            <a:endParaRPr lang="it-IT" dirty="0">
              <a:latin typeface="Lato 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206801" y="2204121"/>
            <a:ext cx="31838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Propone 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l’argomento </a:t>
            </a:r>
            <a:endParaRPr lang="it-IT" dirty="0">
              <a:latin typeface="Lato Bold"/>
            </a:endParaRPr>
          </a:p>
        </p:txBody>
      </p:sp>
      <p:cxnSp>
        <p:nvCxnSpPr>
          <p:cNvPr id="25" name="Connettore 2 24"/>
          <p:cNvCxnSpPr>
            <a:stCxn id="20" idx="6"/>
          </p:cNvCxnSpPr>
          <p:nvPr/>
        </p:nvCxnSpPr>
        <p:spPr>
          <a:xfrm flipV="1">
            <a:off x="2740653" y="3972332"/>
            <a:ext cx="1393582" cy="195937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Connettore 2 25"/>
          <p:cNvCxnSpPr/>
          <p:nvPr/>
        </p:nvCxnSpPr>
        <p:spPr>
          <a:xfrm flipV="1">
            <a:off x="2760606" y="3169273"/>
            <a:ext cx="1405379" cy="904833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Rettangolo 17"/>
          <p:cNvSpPr/>
          <p:nvPr/>
        </p:nvSpPr>
        <p:spPr>
          <a:xfrm>
            <a:off x="4286498" y="2738386"/>
            <a:ext cx="31069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lo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scrive alla lavagna</a:t>
            </a:r>
            <a:endParaRPr lang="it-IT" dirty="0">
              <a:latin typeface="Lato Bold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4159481" y="4695244"/>
            <a:ext cx="7844833" cy="1179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Assume il ruolo di moderatore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contiene gli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alunni molto esuberanti e stimolare quelli più timidi ad intervenire e ad esprimere il proprio parere. </a:t>
            </a:r>
            <a:endParaRPr lang="it-IT" sz="3600" dirty="0"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199177" y="8897278"/>
            <a:ext cx="126984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Alla fine della conversazione i bambini copiano la tabella sul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quaderno</a:t>
            </a:r>
            <a:endParaRPr lang="it-IT" dirty="0">
              <a:latin typeface="Lato Bold"/>
            </a:endParaRPr>
          </a:p>
        </p:txBody>
      </p:sp>
      <p:cxnSp>
        <p:nvCxnSpPr>
          <p:cNvPr id="56" name="Connettore 2 55"/>
          <p:cNvCxnSpPr/>
          <p:nvPr/>
        </p:nvCxnSpPr>
        <p:spPr>
          <a:xfrm>
            <a:off x="2736884" y="6440278"/>
            <a:ext cx="1255715" cy="32920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Ovale 35"/>
          <p:cNvSpPr/>
          <p:nvPr/>
        </p:nvSpPr>
        <p:spPr>
          <a:xfrm>
            <a:off x="83454" y="5990349"/>
            <a:ext cx="2583934" cy="821794"/>
          </a:xfrm>
          <a:prstGeom prst="ellipse">
            <a:avLst/>
          </a:prstGeom>
          <a:solidFill>
            <a:srgbClr val="FFFF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06394" y="6174532"/>
            <a:ext cx="1972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 alunni  </a:t>
            </a:r>
            <a:endParaRPr lang="it-IT" dirty="0">
              <a:latin typeface="Lato Bold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99177" y="8147833"/>
            <a:ext cx="124656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Ogni alunno è libero di fare interventi sia a favore, sia contro, un determinato argomento.</a:t>
            </a:r>
            <a:endParaRPr lang="it-IT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14039395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94265"/>
              </p:ext>
            </p:extLst>
          </p:nvPr>
        </p:nvGraphicFramePr>
        <p:xfrm>
          <a:off x="611659" y="1784209"/>
          <a:ext cx="11747877" cy="71027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53255">
                  <a:extLst>
                    <a:ext uri="{9D8B030D-6E8A-4147-A177-3AD203B41FA5}">
                      <a16:colId xmlns:a16="http://schemas.microsoft.com/office/drawing/2014/main" val="566576823"/>
                    </a:ext>
                  </a:extLst>
                </a:gridCol>
                <a:gridCol w="5494622">
                  <a:extLst>
                    <a:ext uri="{9D8B030D-6E8A-4147-A177-3AD203B41FA5}">
                      <a16:colId xmlns:a16="http://schemas.microsoft.com/office/drawing/2014/main" val="1047366423"/>
                    </a:ext>
                  </a:extLst>
                </a:gridCol>
              </a:tblGrid>
              <a:tr h="103681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rgbClr val="FF0000"/>
                          </a:solidFill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                   TENERE UN ANIMALE IN 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CASA</a:t>
                      </a:r>
                    </a:p>
                  </a:txBody>
                  <a:tcPr marL="57144" marR="57144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72168"/>
                  </a:ext>
                </a:extLst>
              </a:tr>
              <a:tr h="1254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800" dirty="0" smtClean="0">
                        <a:effectLst/>
                        <a:latin typeface="Lato Bold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PRO –VANTAGGI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  <a:latin typeface="Lato Bol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Alunni: ……………….</a:t>
                      </a:r>
                      <a:endParaRPr lang="it-IT" sz="2800" dirty="0">
                        <a:effectLst/>
                        <a:latin typeface="Lato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44" marR="571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200" dirty="0" smtClean="0">
                        <a:effectLst/>
                        <a:latin typeface="Lato Bold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CONTRO-SVANTAGGI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Alunni:……..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800" dirty="0" smtClean="0">
                        <a:effectLst/>
                        <a:latin typeface="Lato Bold"/>
                        <a:cs typeface="Times New Roman" panose="02020603050405020304" pitchFamily="18" charset="0"/>
                      </a:endParaRPr>
                    </a:p>
                  </a:txBody>
                  <a:tcPr marL="57144" marR="57144" marT="0" marB="0"/>
                </a:tc>
                <a:extLst>
                  <a:ext uri="{0D108BD9-81ED-4DB2-BD59-A6C34878D82A}">
                    <a16:rowId xmlns:a16="http://schemas.microsoft.com/office/drawing/2014/main" val="1126855042"/>
                  </a:ext>
                </a:extLst>
              </a:tr>
              <a:tr h="20910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200" dirty="0" smtClean="0">
                        <a:effectLst/>
                        <a:latin typeface="Lato Bold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ti fa compagnia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- quando </a:t>
                      </a: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sei solo puoi giocare con lui</a:t>
                      </a:r>
                    </a:p>
                    <a:p>
                      <a:pPr marL="0" marR="0" indent="0" algn="l" defTabSz="65024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- può fare la guardia</a:t>
                      </a:r>
                      <a:endParaRPr lang="it-IT" sz="28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Lato Bold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  <a:p>
                      <a:pPr marL="0" marR="0" indent="0" algn="l" defTabSz="65024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ato Bold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- hai qualcuno con cui giocare</a:t>
                      </a:r>
                    </a:p>
                    <a:p>
                      <a:pPr marL="0" marR="0" indent="0" algn="l" defTabSz="65024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ato Bold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- può fare la guardia</a:t>
                      </a:r>
                    </a:p>
                    <a:p>
                      <a:pPr marL="0" marR="0" indent="0" algn="l" defTabSz="650240" latinLnBrk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ato Bold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- quando ti vede ti fa le feste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 </a:t>
                      </a:r>
                      <a:endParaRPr lang="it-IT" sz="3200" dirty="0">
                        <a:effectLst/>
                        <a:latin typeface="Lato Bold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44" marR="5714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2800" dirty="0" smtClean="0">
                        <a:effectLst/>
                        <a:latin typeface="Lato Bold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devi portarlo fuori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-devi portarlo dal  veterinario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-spesso </a:t>
                      </a: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abbaia e può disturbare</a:t>
                      </a:r>
                      <a:endParaRPr lang="it-IT" sz="2800" dirty="0">
                        <a:effectLst/>
                        <a:latin typeface="Lato Bold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5024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devi </a:t>
                      </a:r>
                      <a:r>
                        <a:rPr lang="it-IT" sz="2800" dirty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comprargli il </a:t>
                      </a: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cibo</a:t>
                      </a:r>
                    </a:p>
                    <a:p>
                      <a:pPr marL="0" marR="0" lvl="0" indent="0" algn="l" defTabSz="65024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effectLst/>
                          <a:latin typeface="Lato Bold"/>
                          <a:cs typeface="Times New Roman" panose="02020603050405020304" pitchFamily="18" charset="0"/>
                        </a:rPr>
                        <a:t>- deve dargli da bere </a:t>
                      </a:r>
                    </a:p>
                    <a:p>
                      <a:pPr marL="0" marR="0" lvl="0" indent="0" algn="l" defTabSz="65024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>
                          <a:effectLst/>
                          <a:latin typeface="Lato Bold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it-IT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ato Bold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cibo e medicine costano</a:t>
                      </a:r>
                    </a:p>
                    <a:p>
                      <a:pPr marL="0" marR="0" lvl="0" indent="0" algn="l" defTabSz="65024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b="0" i="0" u="none" strike="noStrike" cap="none" spc="0" baseline="0" dirty="0" smtClean="0">
                          <a:solidFill>
                            <a:schemeClr val="tx1"/>
                          </a:solidFill>
                          <a:effectLst/>
                          <a:uFillTx/>
                          <a:latin typeface="Lato Bold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- Se lo lasci solo lui è triste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3200" dirty="0">
                        <a:effectLst/>
                        <a:latin typeface="Lato Bold"/>
                        <a:cs typeface="Times New Roman" panose="02020603050405020304" pitchFamily="18" charset="0"/>
                      </a:endParaRPr>
                    </a:p>
                  </a:txBody>
                  <a:tcPr marL="57144" marR="57144" marT="0" marB="0"/>
                </a:tc>
                <a:extLst>
                  <a:ext uri="{0D108BD9-81ED-4DB2-BD59-A6C34878D82A}">
                    <a16:rowId xmlns:a16="http://schemas.microsoft.com/office/drawing/2014/main" val="1769982092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5007318" y="1329597"/>
            <a:ext cx="2795957" cy="4546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ESEMPI DI ATTIVITA’</a:t>
            </a:r>
            <a:endParaRPr lang="it-IT" sz="36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544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2" name="Rettangolo 1"/>
          <p:cNvSpPr/>
          <p:nvPr/>
        </p:nvSpPr>
        <p:spPr>
          <a:xfrm>
            <a:off x="2818579" y="3368828"/>
            <a:ext cx="6766282" cy="4344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insegnante all’inizio scriverà gli interventi così come vengono detti, poi chiederà </a:t>
            </a:r>
            <a:r>
              <a:rPr lang="it-IT" sz="28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agli alunni  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poterli legare tra loro in un'unica idea (es. dare da bere, dare da mangiare, comprargli le medicine </a:t>
            </a:r>
            <a:r>
              <a:rPr lang="it-IT" sz="2800" b="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</a:t>
            </a:r>
            <a:r>
              <a:rPr lang="it-IT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…si possono generalizzare in: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Bisogna 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occuparsi tutti i giorni delle sue esigenze: mangiare, bere, essere curato, </a:t>
            </a:r>
            <a:r>
              <a:rPr lang="it-IT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ecc</a:t>
            </a:r>
            <a:r>
              <a:rPr lang="it-I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236384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16" name="Rettangolo 15"/>
          <p:cNvSpPr/>
          <p:nvPr/>
        </p:nvSpPr>
        <p:spPr>
          <a:xfrm>
            <a:off x="2779880" y="1508209"/>
            <a:ext cx="641874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Argomentare per sostenere le proprie opinioni</a:t>
            </a:r>
          </a:p>
        </p:txBody>
      </p:sp>
      <p:pic>
        <p:nvPicPr>
          <p:cNvPr id="7" name="Immagine 6" descr="''Realistic'' Manga Face by Limei-chan on DeviantArt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2"/>
          <a:stretch/>
        </p:blipFill>
        <p:spPr>
          <a:xfrm>
            <a:off x="677209" y="2678839"/>
            <a:ext cx="3803113" cy="3380545"/>
          </a:xfrm>
          <a:prstGeom prst="rect">
            <a:avLst/>
          </a:prstGeom>
        </p:spPr>
      </p:pic>
      <p:sp>
        <p:nvSpPr>
          <p:cNvPr id="9" name="Fumetto 3 8"/>
          <p:cNvSpPr/>
          <p:nvPr/>
        </p:nvSpPr>
        <p:spPr>
          <a:xfrm>
            <a:off x="4036627" y="3441163"/>
            <a:ext cx="3905250" cy="1258979"/>
          </a:xfrm>
          <a:prstGeom prst="wedgeEllipseCallout">
            <a:avLst>
              <a:gd name="adj1" fmla="val -71077"/>
              <a:gd name="adj2" fmla="val 74571"/>
            </a:avLst>
          </a:prstGeom>
          <a:solidFill>
            <a:schemeClr val="bg1"/>
          </a:solidFill>
          <a:ln w="3175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800" i="0" u="none" strike="noStrike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Helvetica Neue Medium"/>
              </a:rPr>
              <a:t>Io penso che…</a:t>
            </a:r>
          </a:p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  <a:sym typeface="Helvetica Neue Medium"/>
              </a:rPr>
              <a:t>Perché …</a:t>
            </a:r>
            <a:endParaRPr kumimoji="0" lang="it-IT" sz="28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77209" y="7007453"/>
            <a:ext cx="101473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In classe discutiamo su un argomento ed ognuno esprime la sua opinione </a:t>
            </a:r>
            <a:endParaRPr lang="it-IT" dirty="0">
              <a:latin typeface="Lato Bold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649979" y="6212697"/>
            <a:ext cx="96712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Tema : Preferisci andare a giocare nel parco o a fare una passeggiata?</a:t>
            </a:r>
            <a:endParaRPr lang="it-IT" dirty="0">
              <a:latin typeface="Lato Bold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0" y="9004516"/>
            <a:ext cx="100816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Conclusioni: pensiero personale motivato che verrà poi letto ai compagni </a:t>
            </a:r>
            <a:endParaRPr lang="it-IT" dirty="0">
              <a:latin typeface="Lato Bold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3640" y="7704261"/>
            <a:ext cx="997432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</a:rPr>
              <a:t>Andare a giocare nel parco: argomentazioni</a:t>
            </a:r>
            <a:endParaRPr lang="it-IT" dirty="0">
              <a:latin typeface="Lato Bold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3640" y="8401069"/>
            <a:ext cx="83778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Andare a fare una passeggiata : argomentazioni</a:t>
            </a:r>
            <a:endParaRPr lang="it-IT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33843614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vola 10"/>
          <p:cNvSpPr/>
          <p:nvPr/>
        </p:nvSpPr>
        <p:spPr>
          <a:xfrm>
            <a:off x="2028589" y="3068113"/>
            <a:ext cx="8263646" cy="4256915"/>
          </a:xfrm>
          <a:prstGeom prst="cloud">
            <a:avLst/>
          </a:prstGeom>
          <a:solidFill>
            <a:schemeClr val="accent4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028589" y="3833121"/>
            <a:ext cx="7838976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8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classe quinta</a:t>
            </a:r>
            <a:endParaRPr lang="it-IT" sz="8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037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/>
          <p:cNvSpPr/>
          <p:nvPr/>
        </p:nvSpPr>
        <p:spPr>
          <a:xfrm>
            <a:off x="96763" y="3479015"/>
            <a:ext cx="2583934" cy="821794"/>
          </a:xfrm>
          <a:prstGeom prst="ellipse">
            <a:avLst/>
          </a:prstGeom>
          <a:solidFill>
            <a:srgbClr val="FFFF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2" name="Rettangolo 1"/>
          <p:cNvSpPr/>
          <p:nvPr/>
        </p:nvSpPr>
        <p:spPr>
          <a:xfrm>
            <a:off x="3390810" y="1562678"/>
            <a:ext cx="6223178" cy="4546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2-DIBATTITO E RACCOLTA DELLE OPINIONI</a:t>
            </a:r>
            <a:endParaRPr lang="it-IT" sz="3600" dirty="0"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6" name="Connettore 2 15"/>
          <p:cNvCxnSpPr>
            <a:stCxn id="20" idx="6"/>
          </p:cNvCxnSpPr>
          <p:nvPr/>
        </p:nvCxnSpPr>
        <p:spPr>
          <a:xfrm>
            <a:off x="2680697" y="3889912"/>
            <a:ext cx="1003355" cy="410897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Rettangolo 3"/>
          <p:cNvSpPr/>
          <p:nvPr/>
        </p:nvSpPr>
        <p:spPr>
          <a:xfrm>
            <a:off x="402536" y="3653739"/>
            <a:ext cx="1972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l’insegnante </a:t>
            </a:r>
            <a:endParaRPr lang="it-IT" dirty="0">
              <a:latin typeface="Lato 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3762568" y="2296961"/>
            <a:ext cx="6360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Propone l’argomento della discussione che inizia a chiamare mozione </a:t>
            </a:r>
            <a:endParaRPr lang="it-IT" dirty="0">
              <a:latin typeface="Lato Bold"/>
            </a:endParaRP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2892913" y="6610780"/>
            <a:ext cx="1286574" cy="11498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Connettore 2 34"/>
          <p:cNvCxnSpPr/>
          <p:nvPr/>
        </p:nvCxnSpPr>
        <p:spPr>
          <a:xfrm flipV="1">
            <a:off x="2706956" y="2686838"/>
            <a:ext cx="977096" cy="1061337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Rettangolo 23"/>
          <p:cNvSpPr/>
          <p:nvPr/>
        </p:nvSpPr>
        <p:spPr>
          <a:xfrm>
            <a:off x="4326548" y="5478678"/>
            <a:ext cx="51304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alunni a favore</a:t>
            </a:r>
            <a:endParaRPr lang="it-IT" dirty="0">
              <a:latin typeface="Lato Bold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3762568" y="3996599"/>
            <a:ext cx="7844833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Fa da moderatore, assegna i tempi  per  l’esposizione</a:t>
            </a:r>
            <a:endParaRPr lang="it-IT" sz="3600" dirty="0"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6" name="Connettore 2 55"/>
          <p:cNvCxnSpPr>
            <a:endCxn id="24" idx="1"/>
          </p:cNvCxnSpPr>
          <p:nvPr/>
        </p:nvCxnSpPr>
        <p:spPr>
          <a:xfrm flipV="1">
            <a:off x="2608471" y="5694122"/>
            <a:ext cx="1718077" cy="630051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Rettangolo 36"/>
          <p:cNvSpPr/>
          <p:nvPr/>
        </p:nvSpPr>
        <p:spPr>
          <a:xfrm>
            <a:off x="7273553" y="5706211"/>
            <a:ext cx="34443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Ogni gruppo motiverà il suo punto di vista </a:t>
            </a:r>
            <a:endParaRPr lang="it-IT" dirty="0">
              <a:latin typeface="Lato Bold"/>
            </a:endParaRPr>
          </a:p>
        </p:txBody>
      </p:sp>
      <p:sp>
        <p:nvSpPr>
          <p:cNvPr id="38" name="Ovale 37"/>
          <p:cNvSpPr/>
          <p:nvPr/>
        </p:nvSpPr>
        <p:spPr>
          <a:xfrm>
            <a:off x="144465" y="5872601"/>
            <a:ext cx="2808563" cy="1619330"/>
          </a:xfrm>
          <a:prstGeom prst="ellipse">
            <a:avLst/>
          </a:prstGeom>
          <a:solidFill>
            <a:srgbClr val="FFFF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9" name="Rettangolo 38"/>
          <p:cNvSpPr/>
          <p:nvPr/>
        </p:nvSpPr>
        <p:spPr>
          <a:xfrm>
            <a:off x="566819" y="6149208"/>
            <a:ext cx="19723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Alunni  divisi in tre gruppi </a:t>
            </a:r>
            <a:endParaRPr lang="it-IT" dirty="0">
              <a:latin typeface="Lato Bold"/>
            </a:endParaRPr>
          </a:p>
        </p:txBody>
      </p:sp>
      <p:cxnSp>
        <p:nvCxnSpPr>
          <p:cNvPr id="36" name="Connettore 2 35"/>
          <p:cNvCxnSpPr/>
          <p:nvPr/>
        </p:nvCxnSpPr>
        <p:spPr>
          <a:xfrm>
            <a:off x="2680697" y="7188364"/>
            <a:ext cx="1498790" cy="384721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Rettangolo 39"/>
          <p:cNvSpPr/>
          <p:nvPr/>
        </p:nvSpPr>
        <p:spPr>
          <a:xfrm>
            <a:off x="4354388" y="7188364"/>
            <a:ext cx="51304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3 alunni che ricopriranno il ruolo di giudici</a:t>
            </a:r>
            <a:endParaRPr lang="it-IT" dirty="0">
              <a:latin typeface="Lato Bold"/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4326547" y="6328972"/>
            <a:ext cx="51304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alunni contro </a:t>
            </a:r>
            <a:endParaRPr lang="it-IT" dirty="0">
              <a:latin typeface="Lato Bold"/>
            </a:endParaRPr>
          </a:p>
        </p:txBody>
      </p:sp>
      <p:sp>
        <p:nvSpPr>
          <p:cNvPr id="8" name="Parentesi graffa chiusa 7"/>
          <p:cNvSpPr/>
          <p:nvPr/>
        </p:nvSpPr>
        <p:spPr>
          <a:xfrm>
            <a:off x="6634958" y="5309886"/>
            <a:ext cx="569332" cy="1430018"/>
          </a:xfrm>
          <a:prstGeom prst="rightBrace">
            <a:avLst/>
          </a:prstGeom>
          <a:noFill/>
          <a:ln w="5715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42" name="Connettore 2 41"/>
          <p:cNvCxnSpPr/>
          <p:nvPr/>
        </p:nvCxnSpPr>
        <p:spPr>
          <a:xfrm>
            <a:off x="9346188" y="7392310"/>
            <a:ext cx="751123" cy="22202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Rettangolo 42"/>
          <p:cNvSpPr/>
          <p:nvPr/>
        </p:nvSpPr>
        <p:spPr>
          <a:xfrm>
            <a:off x="10123376" y="7029791"/>
            <a:ext cx="17221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Emette il verdetto finale</a:t>
            </a:r>
            <a:endParaRPr lang="it-IT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36813647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/>
          <p:cNvSpPr/>
          <p:nvPr/>
        </p:nvSpPr>
        <p:spPr>
          <a:xfrm>
            <a:off x="321150" y="5124288"/>
            <a:ext cx="2583934" cy="821794"/>
          </a:xfrm>
          <a:prstGeom prst="ellipse">
            <a:avLst/>
          </a:prstGeom>
          <a:solidFill>
            <a:srgbClr val="FFFF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4" name="Rettangolo 3"/>
          <p:cNvSpPr/>
          <p:nvPr/>
        </p:nvSpPr>
        <p:spPr>
          <a:xfrm>
            <a:off x="626923" y="5319741"/>
            <a:ext cx="1972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Dibattito  </a:t>
            </a:r>
            <a:endParaRPr lang="it-IT" dirty="0">
              <a:latin typeface="Lato Bold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480322" y="2336234"/>
            <a:ext cx="68620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1 - Prende la parola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il portavoce degli alunni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pro che illustra le motivazioni  </a:t>
            </a:r>
            <a:endParaRPr lang="it-IT" dirty="0"/>
          </a:p>
        </p:txBody>
      </p:sp>
      <p:sp>
        <p:nvSpPr>
          <p:cNvPr id="44" name="Rettangolo 43"/>
          <p:cNvSpPr/>
          <p:nvPr/>
        </p:nvSpPr>
        <p:spPr>
          <a:xfrm>
            <a:off x="4539020" y="3501672"/>
            <a:ext cx="68620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2 - Prende la il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portavoce degli alunni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contro  che illustra le motivazioni  </a:t>
            </a:r>
            <a:endParaRPr lang="it-IT" dirty="0"/>
          </a:p>
        </p:txBody>
      </p:sp>
      <p:sp>
        <p:nvSpPr>
          <p:cNvPr id="46" name="Rettangolo 45"/>
          <p:cNvSpPr/>
          <p:nvPr/>
        </p:nvSpPr>
        <p:spPr>
          <a:xfrm>
            <a:off x="4480322" y="4729622"/>
            <a:ext cx="6862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3 - Prende la parola altro alunno dei pro  che ha il ruolo di controbattere e smontare la motivazione del relatore  dei contro </a:t>
            </a:r>
            <a:endParaRPr lang="it-IT" dirty="0"/>
          </a:p>
        </p:txBody>
      </p:sp>
      <p:sp>
        <p:nvSpPr>
          <p:cNvPr id="47" name="Parentesi graffa chiusa 46"/>
          <p:cNvSpPr/>
          <p:nvPr/>
        </p:nvSpPr>
        <p:spPr>
          <a:xfrm rot="10800000">
            <a:off x="3078910" y="2155077"/>
            <a:ext cx="1102711" cy="6857637"/>
          </a:xfrm>
          <a:prstGeom prst="rightBrace">
            <a:avLst>
              <a:gd name="adj1" fmla="val 0"/>
              <a:gd name="adj2" fmla="val 49126"/>
            </a:avLst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4480322" y="6300239"/>
            <a:ext cx="68620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4 - Prende la parola altro alunno dei contro che ha il ruolo di controbattere e smontare la motivazione del relatore  dei pro</a:t>
            </a:r>
            <a:endParaRPr lang="it-IT" dirty="0"/>
          </a:p>
        </p:txBody>
      </p:sp>
      <p:sp>
        <p:nvSpPr>
          <p:cNvPr id="49" name="Rettangolo 48"/>
          <p:cNvSpPr/>
          <p:nvPr/>
        </p:nvSpPr>
        <p:spPr>
          <a:xfrm>
            <a:off x="4480322" y="7780030"/>
            <a:ext cx="68620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5 – Conclusioni squadra pro </a:t>
            </a:r>
            <a:endParaRPr lang="it-IT" dirty="0"/>
          </a:p>
        </p:txBody>
      </p:sp>
      <p:sp>
        <p:nvSpPr>
          <p:cNvPr id="51" name="Rettangolo 50"/>
          <p:cNvSpPr/>
          <p:nvPr/>
        </p:nvSpPr>
        <p:spPr>
          <a:xfrm>
            <a:off x="4480322" y="8581827"/>
            <a:ext cx="68620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6 – Conclusioni squadra Contro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04436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478721" y="3853251"/>
            <a:ext cx="2835980" cy="24634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</a:pPr>
            <a:r>
              <a:rPr lang="it-IT" sz="3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3600" b="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Debate</a:t>
            </a:r>
            <a:r>
              <a:rPr lang="it-IT" sz="3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</a:t>
            </a:r>
            <a:r>
              <a:rPr lang="it-IT" sz="36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 </a:t>
            </a:r>
            <a:r>
              <a:rPr lang="it-IT" sz="36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didattica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704764" y="2152719"/>
            <a:ext cx="6474266" cy="22000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tabLst>
                <a:tab pos="457200" algn="l"/>
              </a:tabLst>
            </a:pPr>
            <a:r>
              <a:rPr lang="it-IT" sz="32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è stato introdotto nel </a:t>
            </a:r>
            <a:r>
              <a:rPr lang="it-IT" sz="32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nostro Istituto</a:t>
            </a:r>
          </a:p>
          <a:p>
            <a:pPr algn="l">
              <a:lnSpc>
                <a:spcPct val="107000"/>
              </a:lnSpc>
              <a:tabLst>
                <a:tab pos="457200" algn="l"/>
              </a:tabLst>
            </a:pPr>
            <a:r>
              <a:rPr lang="it-IT" sz="32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nell’ </a:t>
            </a:r>
            <a:r>
              <a:rPr lang="it-IT" sz="3200" b="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a.s.</a:t>
            </a:r>
            <a:r>
              <a:rPr lang="it-IT" sz="32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2019/2020 </a:t>
            </a:r>
            <a:r>
              <a:rPr lang="it-IT" sz="32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nel curricolo della scuola primaria a partire dalle classi </a:t>
            </a:r>
            <a:r>
              <a:rPr lang="it-IT" sz="32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terze</a:t>
            </a:r>
            <a:endParaRPr lang="it-IT" sz="32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704764" y="4953768"/>
            <a:ext cx="6474266" cy="220008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tabLst>
                <a:tab pos="457200" algn="l"/>
              </a:tabLst>
            </a:pPr>
            <a:r>
              <a:rPr lang="it-IT" sz="3200" b="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Permette in modo ludico l’acquisizione  della Competenza Europea “Comunicare </a:t>
            </a:r>
            <a:r>
              <a:rPr lang="it-IT" sz="3200" b="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nella madrelingua</a:t>
            </a:r>
            <a:r>
              <a:rPr lang="it-IT" sz="3200" b="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628650" y="8281758"/>
            <a:ext cx="11550380" cy="114621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</a:pPr>
            <a:r>
              <a:rPr lang="it-IT" sz="3200" b="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it-IT" sz="3200" b="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stato  </a:t>
            </a:r>
            <a:r>
              <a:rPr lang="it-IT" sz="3200" b="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predisposto uno specifico percorso con specifiche attività da </a:t>
            </a:r>
            <a:r>
              <a:rPr lang="it-IT" sz="3200" b="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realizzare </a:t>
            </a:r>
            <a:r>
              <a:rPr lang="it-IT" sz="3200" b="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 triennio </a:t>
            </a:r>
          </a:p>
        </p:txBody>
      </p:sp>
      <p:cxnSp>
        <p:nvCxnSpPr>
          <p:cNvPr id="15" name="Connettore 2 14"/>
          <p:cNvCxnSpPr>
            <a:stCxn id="3" idx="3"/>
          </p:cNvCxnSpPr>
          <p:nvPr/>
        </p:nvCxnSpPr>
        <p:spPr>
          <a:xfrm flipV="1">
            <a:off x="3314701" y="3439237"/>
            <a:ext cx="2294529" cy="1645762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Connettore 2 17"/>
          <p:cNvCxnSpPr>
            <a:stCxn id="3" idx="3"/>
            <a:endCxn id="7" idx="1"/>
          </p:cNvCxnSpPr>
          <p:nvPr/>
        </p:nvCxnSpPr>
        <p:spPr>
          <a:xfrm>
            <a:off x="3314701" y="5084999"/>
            <a:ext cx="2390063" cy="968814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2056990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/>
          <p:cNvSpPr/>
          <p:nvPr/>
        </p:nvSpPr>
        <p:spPr>
          <a:xfrm>
            <a:off x="179647" y="2115764"/>
            <a:ext cx="2745632" cy="1467353"/>
          </a:xfrm>
          <a:prstGeom prst="ellipse">
            <a:avLst/>
          </a:prstGeom>
          <a:solidFill>
            <a:srgbClr val="FFFF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4" name="Rettangolo 3"/>
          <p:cNvSpPr/>
          <p:nvPr/>
        </p:nvSpPr>
        <p:spPr>
          <a:xfrm>
            <a:off x="705203" y="2464721"/>
            <a:ext cx="19723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Verdetto della giuria </a:t>
            </a:r>
            <a:endParaRPr lang="it-IT" dirty="0">
              <a:latin typeface="Lato Bold"/>
            </a:endParaRPr>
          </a:p>
        </p:txBody>
      </p:sp>
      <p:cxnSp>
        <p:nvCxnSpPr>
          <p:cNvPr id="19" name="Connettore 2 18"/>
          <p:cNvCxnSpPr/>
          <p:nvPr/>
        </p:nvCxnSpPr>
        <p:spPr>
          <a:xfrm flipV="1">
            <a:off x="2966253" y="2849439"/>
            <a:ext cx="1159457" cy="1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5" name="Immagin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01" y="3932074"/>
            <a:ext cx="12547171" cy="3260739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4447233" y="2597648"/>
            <a:ext cx="68620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La giuria esprime il suo verdetto e lo motiva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6678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2" name="Rettangolo 1"/>
          <p:cNvSpPr/>
          <p:nvPr/>
        </p:nvSpPr>
        <p:spPr>
          <a:xfrm>
            <a:off x="5053898" y="1411458"/>
            <a:ext cx="2930610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Scelta degli argomenti</a:t>
            </a:r>
            <a:endParaRPr lang="it-IT" sz="36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24348" y="2676503"/>
            <a:ext cx="233802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Per stimolare il dibattito, l’insegnante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it-IT" dirty="0">
              <a:latin typeface="Lato Bold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954995" y="4310375"/>
            <a:ext cx="5979338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Interessanti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adatti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all’età dei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bambini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che ammettano due posizioni diverse di pari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dignità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capaci di stimolare opinioni diverse</a:t>
            </a:r>
            <a:endParaRPr lang="it-IT" dirty="0">
              <a:latin typeface="Lato Bold"/>
            </a:endParaRPr>
          </a:p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dirty="0">
              <a:latin typeface="Lato Bold"/>
            </a:endParaRPr>
          </a:p>
          <a:p>
            <a:pPr algn="l"/>
            <a:endParaRPr lang="it-IT" dirty="0">
              <a:latin typeface="Lato Bold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422038" y="6310774"/>
            <a:ext cx="324128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sz="36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102003" y="5202778"/>
            <a:ext cx="350307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deve proporre, come oggetto di discussione, argomenti</a:t>
            </a:r>
            <a:endParaRPr lang="it-IT" dirty="0">
              <a:latin typeface="Lato Bold"/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2174132" y="3968885"/>
            <a:ext cx="0" cy="1233893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Connettore 2 20"/>
          <p:cNvCxnSpPr/>
          <p:nvPr/>
        </p:nvCxnSpPr>
        <p:spPr>
          <a:xfrm>
            <a:off x="4107715" y="5560978"/>
            <a:ext cx="1135841" cy="3243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Parentesi graffa aperta 22"/>
          <p:cNvSpPr/>
          <p:nvPr/>
        </p:nvSpPr>
        <p:spPr>
          <a:xfrm>
            <a:off x="5511733" y="4329830"/>
            <a:ext cx="765110" cy="2575249"/>
          </a:xfrm>
          <a:prstGeom prst="leftBrace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551605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2" name="Rettangolo 1"/>
          <p:cNvSpPr/>
          <p:nvPr/>
        </p:nvSpPr>
        <p:spPr>
          <a:xfrm>
            <a:off x="357598" y="1957389"/>
            <a:ext cx="11549057" cy="7746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grembiule a scuola: vantaggi e svantaggi.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scelta del compagno di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banco.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compiti per casa: pro e contro.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ricreazione in cortile: pro e contro.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Prendere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animale in casa: vantaggi e svantaggi.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Cane di razza o randagio? 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Hamburger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sì o no? </a:t>
            </a:r>
            <a:endParaRPr lang="it-IT" sz="28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Vacanze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mare o in montagna?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Scolaresche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nei musei: pro e contro </a:t>
            </a:r>
            <a:endParaRPr lang="it-IT" sz="28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Bicicletta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automobile in città? </a:t>
            </a:r>
            <a:endParaRPr lang="it-IT" sz="2800" b="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bambini passano troppe ore davanti allo schermo ( </a:t>
            </a:r>
            <a:r>
              <a:rPr lang="it-IT" sz="2800" b="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TV,PC,Tablet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,…)? 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Animali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nello zoo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caccia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corrida: deve essere abolita o è una tradizione da difendere?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372305" y="1256036"/>
            <a:ext cx="47370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Esempi di argomenti. </a:t>
            </a:r>
            <a:endParaRPr lang="it-IT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67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3" name="Rettangolo 2"/>
          <p:cNvSpPr/>
          <p:nvPr/>
        </p:nvSpPr>
        <p:spPr>
          <a:xfrm>
            <a:off x="625954" y="1950443"/>
            <a:ext cx="4885779" cy="48347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3200" b="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Molti di questi oggetti di discussione hanno a che fare con le regole della vista scolastica (il grembiule, i compiti per casa, la scelta dei posti …) in cui si fronteggiano i diversi punti di vista dei bambini e degli insegnanti.</a:t>
            </a:r>
          </a:p>
        </p:txBody>
      </p:sp>
      <p:sp>
        <p:nvSpPr>
          <p:cNvPr id="4" name="Rettangolo 3"/>
          <p:cNvSpPr/>
          <p:nvPr/>
        </p:nvSpPr>
        <p:spPr>
          <a:xfrm>
            <a:off x="6485598" y="1950443"/>
            <a:ext cx="5706402" cy="43078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32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Dibattere una regola “scolastica” può sembrare metterla in dubbio, invece fa capire ai bambini che non è arbitraria, lo stimola a comprendere le ragioni che sono alla base della regola stessa e a rispettarle con maggiore consapevolezza.</a:t>
            </a:r>
          </a:p>
        </p:txBody>
      </p:sp>
      <p:sp>
        <p:nvSpPr>
          <p:cNvPr id="2" name="Rettangolo 1"/>
          <p:cNvSpPr/>
          <p:nvPr/>
        </p:nvSpPr>
        <p:spPr>
          <a:xfrm>
            <a:off x="664641" y="7379917"/>
            <a:ext cx="11243013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32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Alcuni argomenti (oggetto di dibattito) si prestano anche al cercare insieme una soluzione al problema, (sviluppo del pensiero critico e della capacità di </a:t>
            </a:r>
            <a:r>
              <a:rPr lang="it-IT" sz="3200" b="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lang="it-IT" sz="32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200" b="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solving</a:t>
            </a:r>
            <a:r>
              <a:rPr lang="it-IT" sz="32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117771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751390" y="2193783"/>
            <a:ext cx="1174714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fase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Gli alunni si collegano nella stanza della discussione, la docente lancia la mozione , divide gli alunni in tre gruppi, pro contro </a:t>
            </a:r>
            <a:r>
              <a:rPr lang="it-IT" sz="2800" b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giuria la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giuria che resta nella stanza).</a:t>
            </a:r>
          </a:p>
          <a:p>
            <a:pPr algn="l"/>
            <a:endParaRPr lang="it-IT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fase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La docente pubblica  in chat due link  per accedere a due stanze, la stanza dei pro e quella dei contro. Gli alunni scelgono la stanza in base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alla propria convinzione.</a:t>
            </a:r>
          </a:p>
          <a:p>
            <a:pPr algn="l"/>
            <a:endParaRPr lang="it-IT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fase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Gli alunni nelle stanze concordano  la linea espositiva,  i punti su cui far leva per il sostegno  della propria tesi  concordano le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motivazioni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 portare nel dibattito e individuano i compagni che dovranno proporre, controbattere e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concludere</a:t>
            </a:r>
          </a:p>
          <a:p>
            <a:pPr algn="l"/>
            <a:endParaRPr lang="it-IT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fase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gli alunni si collegano nella stanza della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discussione</a:t>
            </a:r>
            <a:endParaRPr lang="it-IT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339183" y="1553803"/>
            <a:ext cx="53479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 ( Didattica a Distanza)</a:t>
            </a:r>
          </a:p>
          <a:p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utilizzo piattaforma 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endParaRPr lang="it-IT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810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021406" y="2822038"/>
            <a:ext cx="114771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il moderatore (la docente) apre il  dibattito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Primo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primo intervento pro e primo intervento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</a:t>
            </a:r>
            <a:endParaRPr lang="it-IT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Secondo round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componenti delle due squadre, dopo aver individuato punti critici nei discorsi fatti dagli avversari, “controbattono” affermando le motivazioni delle loro posizioni contrarie (“scusate ma non sono d’accoro, secondo noi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…”)</a:t>
            </a:r>
            <a:endParaRPr lang="it-IT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Terzo round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relazione completa ed esaustiva delle ragioni che sostengono la tesi della propria </a:t>
            </a:r>
            <a:r>
              <a:rPr lang="it-IT" sz="2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squadra</a:t>
            </a:r>
          </a:p>
          <a:p>
            <a:pPr algn="l"/>
            <a:endParaRPr lang="it-IT" sz="2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it-IT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fase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la giuria emette il verdetto, ossia la decisione di quale squadra risulti vincitrice e i suggerimenti da proporre ai </a:t>
            </a:r>
            <a:r>
              <a:rPr lang="it-IT" sz="2800" b="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debater</a:t>
            </a:r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per migliorare la loro capacità dialettica.</a:t>
            </a:r>
          </a:p>
          <a:p>
            <a:pPr algn="l"/>
            <a:r>
              <a:rPr lang="it-IT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Rettangolo 2"/>
          <p:cNvSpPr/>
          <p:nvPr/>
        </p:nvSpPr>
        <p:spPr>
          <a:xfrm>
            <a:off x="2737556" y="2120738"/>
            <a:ext cx="75632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</a:t>
            </a:r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DDI utilizzo piattaforma 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endParaRPr lang="it-IT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06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2" name="Rettangolo 1"/>
          <p:cNvSpPr/>
          <p:nvPr/>
        </p:nvSpPr>
        <p:spPr>
          <a:xfrm>
            <a:off x="555189" y="2792275"/>
            <a:ext cx="5225203" cy="58333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Obiettivi: </a:t>
            </a:r>
          </a:p>
          <a:p>
            <a:pPr algn="l">
              <a:lnSpc>
                <a:spcPct val="115000"/>
              </a:lnSpc>
              <a:tabLst>
                <a:tab pos="228600" algn="l"/>
              </a:tabLst>
            </a:pP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Saper intervenire nelle conversazioni rispettando: </a:t>
            </a:r>
          </a:p>
          <a:p>
            <a:pPr marL="342900" lvl="0" indent="-342900" algn="l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0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turno,</a:t>
            </a:r>
            <a:r>
              <a:rPr lang="it-IT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l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0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l’argomento,</a:t>
            </a:r>
            <a:r>
              <a:rPr lang="it-IT" sz="2000" b="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l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0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formulando </a:t>
            </a:r>
            <a:r>
              <a:rPr lang="it-IT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domande </a:t>
            </a:r>
            <a:endParaRPr lang="it-IT" sz="20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0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producendo risposte </a:t>
            </a:r>
            <a:r>
              <a:rPr lang="it-IT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adeguate alla situazione dialogica.</a:t>
            </a:r>
            <a:endParaRPr lang="it-IT" sz="20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15000"/>
              </a:lnSpc>
              <a:tabLst>
                <a:tab pos="228600" algn="l"/>
              </a:tabLst>
            </a:pPr>
            <a:r>
              <a:rPr lang="it-IT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Esporre oralmente utilizzando un 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lessico appropriato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Evitare parole generiche, usare sinonimi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Usare aggettivi qualificativi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Usare indicatori spazio temporali</a:t>
            </a:r>
          </a:p>
          <a:p>
            <a:pPr marL="342900" indent="-342900" algn="l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0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Usare frasi strutturalmente corrette</a:t>
            </a:r>
          </a:p>
          <a:p>
            <a:pPr algn="l">
              <a:lnSpc>
                <a:spcPct val="115000"/>
              </a:lnSpc>
              <a:tabLst>
                <a:tab pos="228600" algn="l"/>
              </a:tabLst>
            </a:pP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Rendere consapevole l’alunno che esistono diversi punti di </a:t>
            </a:r>
            <a:r>
              <a:rPr lang="it-IT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vista </a:t>
            </a:r>
            <a:endParaRPr lang="it-IT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480322" y="1610870"/>
            <a:ext cx="3781805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4800" dirty="0" smtClean="0">
                <a:solidFill>
                  <a:srgbClr val="FF0000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Classe terza</a:t>
            </a:r>
            <a:endParaRPr lang="it-IT" sz="4800" dirty="0">
              <a:solidFill>
                <a:srgbClr val="FF0000"/>
              </a:solidFill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553249" y="3023473"/>
            <a:ext cx="4949070" cy="2581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Tempi: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ora a settimana intero anno scolastico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coinvolte</a:t>
            </a:r>
            <a:r>
              <a:rPr lang="it-IT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Italiano</a:t>
            </a:r>
            <a:r>
              <a:rPr lang="it-IT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ed. civica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Verifiche: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Osservazione strutturata</a:t>
            </a:r>
            <a:endParaRPr lang="it-IT" sz="2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2907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uvola 6"/>
          <p:cNvSpPr/>
          <p:nvPr/>
        </p:nvSpPr>
        <p:spPr>
          <a:xfrm>
            <a:off x="2251954" y="3245321"/>
            <a:ext cx="7707289" cy="3314700"/>
          </a:xfrm>
          <a:prstGeom prst="cloud">
            <a:avLst/>
          </a:prstGeom>
          <a:solidFill>
            <a:schemeClr val="accent1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3059354" y="3539221"/>
            <a:ext cx="6092488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Attività classe terza</a:t>
            </a:r>
            <a:endParaRPr lang="it-IT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252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e 19"/>
          <p:cNvSpPr/>
          <p:nvPr/>
        </p:nvSpPr>
        <p:spPr>
          <a:xfrm>
            <a:off x="156719" y="3756506"/>
            <a:ext cx="2333562" cy="821794"/>
          </a:xfrm>
          <a:prstGeom prst="ellipse">
            <a:avLst/>
          </a:prstGeom>
          <a:solidFill>
            <a:srgbClr val="FFFF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2" name="Rettangolo 1"/>
          <p:cNvSpPr/>
          <p:nvPr/>
        </p:nvSpPr>
        <p:spPr>
          <a:xfrm>
            <a:off x="83454" y="1562678"/>
            <a:ext cx="12415084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DIBATTITO: RACCOLTA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DELLE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OPINIONI</a:t>
            </a:r>
            <a:endParaRPr lang="it-IT" dirty="0"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Connettore 2 14"/>
          <p:cNvCxnSpPr>
            <a:stCxn id="20" idx="6"/>
          </p:cNvCxnSpPr>
          <p:nvPr/>
        </p:nvCxnSpPr>
        <p:spPr>
          <a:xfrm flipV="1">
            <a:off x="2490281" y="2922181"/>
            <a:ext cx="1990041" cy="1245222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Connettore 2 15"/>
          <p:cNvCxnSpPr>
            <a:stCxn id="20" idx="6"/>
            <a:endCxn id="50" idx="1"/>
          </p:cNvCxnSpPr>
          <p:nvPr/>
        </p:nvCxnSpPr>
        <p:spPr>
          <a:xfrm>
            <a:off x="2490281" y="4167403"/>
            <a:ext cx="1990041" cy="315193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Rettangolo 3"/>
          <p:cNvSpPr/>
          <p:nvPr/>
        </p:nvSpPr>
        <p:spPr>
          <a:xfrm>
            <a:off x="379659" y="3941555"/>
            <a:ext cx="1972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l’insegnante </a:t>
            </a:r>
            <a:endParaRPr lang="it-IT" dirty="0">
              <a:latin typeface="Lato Bold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480321" y="6266405"/>
            <a:ext cx="7191327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intervengono </a:t>
            </a:r>
            <a:r>
              <a:rPr lang="it-IT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liberamente esprimendo le loro </a:t>
            </a:r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idee sulle  motivazioni delle affermazioni dei soggetti presenti nelle schede o nei racconti</a:t>
            </a:r>
            <a:endParaRPr lang="it-IT" dirty="0">
              <a:latin typeface="Lato 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80321" y="2371776"/>
            <a:ext cx="7844833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dirty="0" smtClean="0">
                <a:solidFill>
                  <a:schemeClr val="bg1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Propone,  schede, letture e invita gli alunni a esprimere i loro pensieri rispettando le regole della conversazione</a:t>
            </a:r>
            <a:endParaRPr lang="it-IT" dirty="0">
              <a:solidFill>
                <a:schemeClr val="bg1"/>
              </a:solidFill>
              <a:latin typeface="Lato Bold"/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4480322" y="3893011"/>
            <a:ext cx="7844833" cy="11791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solidFill>
                  <a:schemeClr val="bg1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Assume il ruolo di moderatore</a:t>
            </a:r>
            <a:r>
              <a:rPr lang="it-IT" dirty="0">
                <a:solidFill>
                  <a:schemeClr val="bg1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smtClean="0">
                <a:solidFill>
                  <a:schemeClr val="bg1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contiene gli </a:t>
            </a:r>
            <a:r>
              <a:rPr lang="it-IT" dirty="0">
                <a:solidFill>
                  <a:schemeClr val="bg1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alunni molto esuberanti e stimolare quelli più timidi ad intervenire e ad esprimere il proprio parere. </a:t>
            </a:r>
            <a:endParaRPr lang="it-IT" sz="3600" dirty="0">
              <a:solidFill>
                <a:schemeClr val="bg1"/>
              </a:solidFill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-23156" y="8214606"/>
            <a:ext cx="13017508" cy="43088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Alla fine della conversazione i bambini </a:t>
            </a:r>
            <a:r>
              <a:rPr lang="it-IT" dirty="0" smtClean="0">
                <a:solidFill>
                  <a:schemeClr val="bg1"/>
                </a:solidFill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eseguono gli esercizi delle schede </a:t>
            </a:r>
            <a:endParaRPr lang="it-IT" dirty="0">
              <a:solidFill>
                <a:schemeClr val="bg1"/>
              </a:solidFill>
              <a:latin typeface="Lato Bold"/>
            </a:endParaRPr>
          </a:p>
        </p:txBody>
      </p:sp>
      <p:cxnSp>
        <p:nvCxnSpPr>
          <p:cNvPr id="56" name="Connettore 2 55"/>
          <p:cNvCxnSpPr/>
          <p:nvPr/>
        </p:nvCxnSpPr>
        <p:spPr>
          <a:xfrm flipV="1">
            <a:off x="2645685" y="6651125"/>
            <a:ext cx="1812933" cy="55019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Ovale 35"/>
          <p:cNvSpPr/>
          <p:nvPr/>
        </p:nvSpPr>
        <p:spPr>
          <a:xfrm>
            <a:off x="73886" y="6317516"/>
            <a:ext cx="2583934" cy="821794"/>
          </a:xfrm>
          <a:prstGeom prst="ellipse">
            <a:avLst/>
          </a:prstGeom>
          <a:solidFill>
            <a:srgbClr val="FFFF00"/>
          </a:solidFill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318581" y="6512969"/>
            <a:ext cx="197238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 alunni  </a:t>
            </a:r>
            <a:endParaRPr lang="it-IT" dirty="0">
              <a:latin typeface="Lato Bold"/>
            </a:endParaRPr>
          </a:p>
        </p:txBody>
      </p:sp>
    </p:spTree>
    <p:extLst>
      <p:ext uri="{BB962C8B-B14F-4D97-AF65-F5344CB8AC3E}">
        <p14:creationId xmlns:p14="http://schemas.microsoft.com/office/powerpoint/2010/main" val="31979133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402" y="3681218"/>
            <a:ext cx="2288842" cy="3233443"/>
          </a:xfrm>
          <a:prstGeom prst="rect">
            <a:avLst/>
          </a:prstGeom>
        </p:spPr>
      </p:pic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3" name="Fumetto 3 2"/>
          <p:cNvSpPr/>
          <p:nvPr/>
        </p:nvSpPr>
        <p:spPr>
          <a:xfrm flipH="1">
            <a:off x="8339216" y="1961191"/>
            <a:ext cx="4665584" cy="2124564"/>
          </a:xfrm>
          <a:prstGeom prst="wedgeEllipseCallout">
            <a:avLst>
              <a:gd name="adj1" fmla="val 35405"/>
              <a:gd name="adj2" fmla="val 60363"/>
            </a:avLst>
          </a:prstGeom>
          <a:noFill/>
          <a:ln w="3175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Lato Bold"/>
                <a:ea typeface="+mn-ea"/>
                <a:cs typeface="+mn-cs"/>
                <a:sym typeface="Helvetica Neue Medium"/>
              </a:rPr>
              <a:t>Che bello! La mamma ha bruciato la minestra. Così io non la posso mangiare.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Lato Bold"/>
              <a:ea typeface="+mn-ea"/>
              <a:cs typeface="+mn-cs"/>
              <a:sym typeface="Helvetica Neue Medium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66" y="3385312"/>
            <a:ext cx="4043179" cy="3369316"/>
          </a:xfrm>
          <a:prstGeom prst="rect">
            <a:avLst/>
          </a:prstGeom>
        </p:spPr>
      </p:pic>
      <p:sp>
        <p:nvSpPr>
          <p:cNvPr id="13" name="Fumetto 3 12"/>
          <p:cNvSpPr/>
          <p:nvPr/>
        </p:nvSpPr>
        <p:spPr>
          <a:xfrm flipH="1">
            <a:off x="3145764" y="2279414"/>
            <a:ext cx="3760873" cy="1605213"/>
          </a:xfrm>
          <a:prstGeom prst="wedgeEllipseCallout">
            <a:avLst>
              <a:gd name="adj1" fmla="val 47866"/>
              <a:gd name="adj2" fmla="val 106762"/>
            </a:avLst>
          </a:prstGeom>
          <a:noFill/>
          <a:ln w="3175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Lato Bold"/>
                <a:ea typeface="+mn-ea"/>
                <a:cs typeface="+mn-cs"/>
                <a:sym typeface="Helvetica Neue Medium"/>
              </a:rPr>
              <a:t>Che peccato!</a:t>
            </a:r>
            <a:r>
              <a:rPr kumimoji="0" lang="it-IT" sz="2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Lato Bold"/>
                <a:ea typeface="+mn-ea"/>
                <a:cs typeface="+mn-cs"/>
                <a:sym typeface="Helvetica Neue Medium"/>
              </a:rPr>
              <a:t> Ho bruciato la minestra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Lato Bold"/>
              <a:ea typeface="+mn-ea"/>
              <a:cs typeface="+mn-cs"/>
              <a:sym typeface="Helvetica Neue Medium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57598" y="7107968"/>
            <a:ext cx="4122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Analisi dell’immagine </a:t>
            </a:r>
            <a:endParaRPr lang="it-IT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57598" y="7599535"/>
            <a:ext cx="7693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Esprimere il perché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delle</a:t>
            </a:r>
            <a:r>
              <a:rPr lang="it-IT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diverse motivazioni</a:t>
            </a:r>
            <a:endParaRPr lang="it-IT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36187" y="1322924"/>
            <a:ext cx="12722563" cy="1141534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algn="l"/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Attraverso </a:t>
            </a: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vignette, storie, letture ecc. si fa riflettere gli alunni sui punti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vista o opinioni che si possono avere per una stessa situazione</a:t>
            </a:r>
          </a:p>
          <a:p>
            <a:pPr algn="l"/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lavoro collettivo)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57598" y="8160074"/>
            <a:ext cx="49928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Verbalizzazione prima orale poi scritta </a:t>
            </a:r>
            <a:endParaRPr lang="it-IT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102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pic>
        <p:nvPicPr>
          <p:cNvPr id="20" name="Immagine 19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5" t="45580" r="14978" b="17832"/>
          <a:stretch/>
        </p:blipFill>
        <p:spPr bwMode="auto">
          <a:xfrm>
            <a:off x="1686127" y="2940149"/>
            <a:ext cx="9007813" cy="49572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337" y="298"/>
            <a:ext cx="2422539" cy="1143977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172551" y="8364748"/>
            <a:ext cx="23342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Analisi dell’immagine </a:t>
            </a:r>
            <a:endParaRPr lang="it-IT" dirty="0">
              <a:latin typeface="Lato Bold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746040" y="8097544"/>
            <a:ext cx="23342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</a:rPr>
              <a:t>Collegare i fumetti ai personaggi giusti </a:t>
            </a:r>
            <a:endParaRPr lang="it-IT" dirty="0">
              <a:latin typeface="Lato Bold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268863" y="8026193"/>
            <a:ext cx="2956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latin typeface="Lato Bold"/>
              </a:rPr>
              <a:t>Provare a esprimere il </a:t>
            </a:r>
            <a:r>
              <a:rPr lang="it-IT" dirty="0" err="1" smtClean="0">
                <a:latin typeface="Lato Bold"/>
              </a:rPr>
              <a:t>perchè</a:t>
            </a:r>
            <a:r>
              <a:rPr lang="it-IT" dirty="0" smtClean="0">
                <a:latin typeface="Lato Bold"/>
              </a:rPr>
              <a:t> le diverse motivazioni</a:t>
            </a:r>
            <a:endParaRPr lang="it-IT" dirty="0">
              <a:latin typeface="Lato Bold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56034" y="1313762"/>
            <a:ext cx="1066800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In queste proposte si introduce a livello semplice anche l’inferenza tra la persona e il contesto </a:t>
            </a:r>
            <a:r>
              <a:rPr lang="it-IT" sz="2400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linguistico, i </a:t>
            </a:r>
            <a:r>
              <a:rPr lang="it-IT" sz="2400" dirty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personaggi sono da indovinare a seconda di quello che </a:t>
            </a:r>
            <a:r>
              <a:rPr lang="it-IT" sz="2400" dirty="0" smtClean="0">
                <a:latin typeface="Lato Bold"/>
                <a:ea typeface="Calibri" panose="020F0502020204030204" pitchFamily="34" charset="0"/>
                <a:cs typeface="Times New Roman" panose="02020603050405020304" pitchFamily="18" charset="0"/>
              </a:rPr>
              <a:t>dicono.</a:t>
            </a:r>
            <a:endParaRPr lang="it-IT" sz="2400" dirty="0">
              <a:latin typeface="Lato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145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13914"/>
              </p:ext>
            </p:extLst>
          </p:nvPr>
        </p:nvGraphicFramePr>
        <p:xfrm>
          <a:off x="1968750" y="2836818"/>
          <a:ext cx="9100902" cy="65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0451">
                  <a:extLst>
                    <a:ext uri="{9D8B030D-6E8A-4147-A177-3AD203B41FA5}">
                      <a16:colId xmlns:a16="http://schemas.microsoft.com/office/drawing/2014/main" val="702747550"/>
                    </a:ext>
                  </a:extLst>
                </a:gridCol>
                <a:gridCol w="4550451">
                  <a:extLst>
                    <a:ext uri="{9D8B030D-6E8A-4147-A177-3AD203B41FA5}">
                      <a16:colId xmlns:a16="http://schemas.microsoft.com/office/drawing/2014/main" val="995523285"/>
                    </a:ext>
                  </a:extLst>
                </a:gridCol>
              </a:tblGrid>
              <a:tr h="659268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370628"/>
                  </a:ext>
                </a:extLst>
              </a:tr>
            </a:tbl>
          </a:graphicData>
        </a:graphic>
      </p:graphicFrame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11" name="Fumetto 3 10"/>
          <p:cNvSpPr/>
          <p:nvPr/>
        </p:nvSpPr>
        <p:spPr>
          <a:xfrm flipH="1">
            <a:off x="6848272" y="3110031"/>
            <a:ext cx="3368942" cy="1432096"/>
          </a:xfrm>
          <a:prstGeom prst="wedgeEllipseCallout">
            <a:avLst>
              <a:gd name="adj1" fmla="val -55500"/>
              <a:gd name="adj2" fmla="val 64026"/>
            </a:avLst>
          </a:prstGeom>
          <a:noFill/>
          <a:ln w="3175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Lato Bold"/>
                <a:ea typeface="+mn-ea"/>
                <a:cs typeface="+mn-cs"/>
                <a:sym typeface="Helvetica Neue Medium"/>
              </a:rPr>
              <a:t>Evviva!</a:t>
            </a:r>
            <a:r>
              <a:rPr kumimoji="0" lang="it-IT" sz="20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Lato Bold"/>
                <a:ea typeface="+mn-ea"/>
                <a:cs typeface="+mn-cs"/>
                <a:sym typeface="Helvetica Neue Medium"/>
              </a:rPr>
              <a:t> Oggi la maestra è ammalata</a:t>
            </a:r>
            <a:r>
              <a:rPr kumimoji="0" lang="it-IT" sz="24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Lato Bold"/>
                <a:ea typeface="+mn-ea"/>
                <a:cs typeface="+mn-cs"/>
                <a:sym typeface="Helvetica Neue Medium"/>
              </a:rPr>
              <a:t>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Lato Bold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Fumetto 3 11"/>
          <p:cNvSpPr/>
          <p:nvPr/>
        </p:nvSpPr>
        <p:spPr>
          <a:xfrm flipH="1">
            <a:off x="2572767" y="3186922"/>
            <a:ext cx="3308814" cy="1345538"/>
          </a:xfrm>
          <a:prstGeom prst="wedgeEllipseCallout">
            <a:avLst>
              <a:gd name="adj1" fmla="val 47866"/>
              <a:gd name="adj2" fmla="val 106762"/>
            </a:avLst>
          </a:prstGeom>
          <a:noFill/>
          <a:ln w="3175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ctr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Lato Bold"/>
                <a:ea typeface="+mn-ea"/>
                <a:cs typeface="+mn-cs"/>
                <a:sym typeface="Helvetica Neue Medium"/>
              </a:rPr>
              <a:t>Oggi non posso andare a scuola:</a:t>
            </a:r>
            <a:r>
              <a:rPr kumimoji="0" lang="it-IT" sz="2000" b="0" i="0" u="none" strike="noStrike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Lato Bold"/>
                <a:ea typeface="+mn-ea"/>
                <a:cs typeface="+mn-cs"/>
                <a:sym typeface="Helvetica Neue Medium"/>
              </a:rPr>
              <a:t> Ho la febbre.</a:t>
            </a:r>
            <a:endParaRPr kumimoji="0" lang="it-IT" sz="2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Lato Bold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50012" y="1985495"/>
            <a:ext cx="12498842" cy="77220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 Neue"/>
              </a:rPr>
              <a:t>E ora, chi saranno le persone che dicono queste cose?</a:t>
            </a:r>
          </a:p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Prova tu a disegnarle sotto i fumetti.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 Neue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511733" y="1412671"/>
            <a:ext cx="1514975" cy="37209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6607" tIns="16607" rIns="16607" bIns="16607" numCol="1" spcCol="38100" rtlCol="0" anchor="ctr">
            <a:spAutoFit/>
          </a:bodyPr>
          <a:lstStyle/>
          <a:p>
            <a:pPr marL="0" marR="0" indent="0" algn="l" defTabSz="58419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Lato Bold"/>
                <a:sym typeface="Helvetica Neue"/>
              </a:rPr>
              <a:t>INFERIRE</a:t>
            </a:r>
            <a:endParaRPr kumimoji="0" lang="it-IT" sz="2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Lato Bold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460367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oma, 11-12 settembre 2019"/>
          <p:cNvSpPr txBox="1"/>
          <p:nvPr/>
        </p:nvSpPr>
        <p:spPr>
          <a:xfrm>
            <a:off x="6485598" y="2822038"/>
            <a:ext cx="33603" cy="4028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6607" tIns="16607" rIns="16607" bIns="16607" anchor="ctr">
            <a:spAutoFit/>
          </a:bodyPr>
          <a:lstStyle>
            <a:lvl1pPr>
              <a:defRPr sz="2400" b="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endParaRPr dirty="0"/>
          </a:p>
        </p:txBody>
      </p:sp>
      <p:grpSp>
        <p:nvGrpSpPr>
          <p:cNvPr id="27" name="Gruppo 26"/>
          <p:cNvGrpSpPr/>
          <p:nvPr/>
        </p:nvGrpSpPr>
        <p:grpSpPr>
          <a:xfrm>
            <a:off x="-23156" y="-14891"/>
            <a:ext cx="13017508" cy="1154349"/>
            <a:chOff x="10447" y="8599251"/>
            <a:chExt cx="13017508" cy="1154349"/>
          </a:xfrm>
        </p:grpSpPr>
        <p:sp>
          <p:nvSpPr>
            <p:cNvPr id="28" name="Rettangolo"/>
            <p:cNvSpPr/>
            <p:nvPr/>
          </p:nvSpPr>
          <p:spPr>
            <a:xfrm>
              <a:off x="10447" y="8599251"/>
              <a:ext cx="13017508" cy="1154349"/>
            </a:xfrm>
            <a:prstGeom prst="rect">
              <a:avLst/>
            </a:prstGeom>
            <a:solidFill>
              <a:srgbClr val="2372B6"/>
            </a:solidFill>
            <a:ln w="12700">
              <a:solidFill>
                <a:schemeClr val="bg1"/>
              </a:solidFill>
            </a:ln>
            <a:effectLst>
              <a:outerShdw blurRad="88900" dist="25400" dir="5400000" rotWithShape="0">
                <a:srgbClr val="000000">
                  <a:alpha val="34999"/>
                </a:srgbClr>
              </a:outerShdw>
            </a:effectLst>
          </p:spPr>
          <p:txBody>
            <a:bodyPr lIns="65021" tIns="65021" rIns="65021" bIns="65021" anchor="ctr"/>
            <a:lstStyle/>
            <a:p>
              <a:pPr defTabSz="650240">
                <a:defRPr sz="2400" b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grpSp>
          <p:nvGrpSpPr>
            <p:cNvPr id="29" name="Gruppo 28"/>
            <p:cNvGrpSpPr/>
            <p:nvPr/>
          </p:nvGrpSpPr>
          <p:grpSpPr>
            <a:xfrm>
              <a:off x="391201" y="8688702"/>
              <a:ext cx="12140940" cy="975445"/>
              <a:chOff x="391201" y="8688702"/>
              <a:chExt cx="12140940" cy="975445"/>
            </a:xfrm>
          </p:grpSpPr>
          <p:pic>
            <p:nvPicPr>
              <p:cNvPr id="30" name="Logo_Indire_bianco_per_web.png" descr="Logo_Indire_bianco_per_web.png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5545336" y="8739925"/>
                <a:ext cx="1787128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1" name="logo corto FSE bianco trasp_Tavola disegno 1.png" descr="logo corto FSE bianco trasp_Tavola disegno 1.png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9992847" y="8739925"/>
                <a:ext cx="2539294" cy="711201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2" name="bianco.png" descr="bianco.png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91201" y="8739925"/>
                <a:ext cx="1894356" cy="710384"/>
              </a:xfrm>
              <a:prstGeom prst="rect">
                <a:avLst/>
              </a:prstGeom>
              <a:ln w="3175">
                <a:miter lim="400000"/>
              </a:ln>
            </p:spPr>
          </p:pic>
          <p:pic>
            <p:nvPicPr>
              <p:cNvPr id="33" name="Immagine 3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38480" y="8688702"/>
                <a:ext cx="975445" cy="975445"/>
              </a:xfrm>
              <a:prstGeom prst="rect">
                <a:avLst/>
              </a:prstGeom>
            </p:spPr>
          </p:pic>
        </p:grpSp>
      </p:grpSp>
      <p:sp>
        <p:nvSpPr>
          <p:cNvPr id="3" name="Rettangolo 2"/>
          <p:cNvSpPr/>
          <p:nvPr/>
        </p:nvSpPr>
        <p:spPr>
          <a:xfrm>
            <a:off x="417490" y="3658548"/>
            <a:ext cx="11975614" cy="573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Elena desidera un cane</a:t>
            </a:r>
          </a:p>
          <a:p>
            <a:pPr algn="l">
              <a:lnSpc>
                <a:spcPct val="107000"/>
              </a:lnSpc>
            </a:pP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Insomma non </a:t>
            </a: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capisco proprio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mai non vogliate regalarmi un cane!</a:t>
            </a:r>
          </a:p>
          <a:p>
            <a:pPr algn="l">
              <a:lnSpc>
                <a:spcPct val="107000"/>
              </a:lnSpc>
            </a:pP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Cerca di capire Elena, noi preferiamo comprarti altri giochi. Un cane non sapremo dove lasciarlo d’estate, perché non possiamo portarlo in vacanza con noi e soffrirebbe.</a:t>
            </a:r>
          </a:p>
          <a:p>
            <a:pPr algn="l">
              <a:lnSpc>
                <a:spcPct val="107000"/>
              </a:lnSpc>
            </a:pP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Quando ero piccola, dicevate che non potevo </a:t>
            </a: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curarlo,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dargli da mangiare e portarlo fuori passeggio. Ed era vero. Ma adesso mi piacerebbe tanto avere un cane come </a:t>
            </a: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amico e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poi sono abbastanza grande per occuparmi di lui</a:t>
            </a:r>
          </a:p>
          <a:p>
            <a:pPr marL="226695">
              <a:lnSpc>
                <a:spcPct val="107000"/>
              </a:lnSpc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 è il problema di Elena?</a:t>
            </a:r>
          </a:p>
          <a:p>
            <a:pPr>
              <a:lnSpc>
                <a:spcPct val="107000"/>
              </a:lnSpc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 sono le ragioni dei genitori?</a:t>
            </a:r>
          </a:p>
          <a:p>
            <a:pPr>
              <a:lnSpc>
                <a:spcPct val="107000"/>
              </a:lnSpc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it-I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 sono le ragioni di Elena?</a:t>
            </a:r>
          </a:p>
        </p:txBody>
      </p:sp>
      <p:sp>
        <p:nvSpPr>
          <p:cNvPr id="4" name="Rettangolo 3"/>
          <p:cNvSpPr/>
          <p:nvPr/>
        </p:nvSpPr>
        <p:spPr>
          <a:xfrm>
            <a:off x="583499" y="1947058"/>
            <a:ext cx="11643596" cy="1380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situazione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 conflitto </a:t>
            </a: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può dare origine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diverse opinioni. </a:t>
            </a:r>
            <a:endParaRPr lang="it-IT" sz="2400" b="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b="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it-IT" sz="24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discussione è importante avere ben chiaro il problema e l’argomento di cui si discute. Bisogna saper esprimere le proprie opinioni per cercare di convincere l’altro.</a:t>
            </a:r>
          </a:p>
        </p:txBody>
      </p:sp>
    </p:spTree>
    <p:extLst>
      <p:ext uri="{BB962C8B-B14F-4D97-AF65-F5344CB8AC3E}">
        <p14:creationId xmlns:p14="http://schemas.microsoft.com/office/powerpoint/2010/main" val="42551651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6607" tIns="16607" rIns="16607" bIns="16607" numCol="1" spcCol="38100" rtlCol="0" anchor="ctr">
        <a:spAutoFit/>
      </a:bodyPr>
      <a:lstStyle>
        <a:defPPr marL="0" marR="0" indent="0" algn="ctr" defTabSz="58419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14310</TotalTime>
  <Words>1696</Words>
  <Application>Microsoft Office PowerPoint</Application>
  <PresentationFormat>Personalizzato</PresentationFormat>
  <Paragraphs>194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9" baseType="lpstr">
      <vt:lpstr>Arial</vt:lpstr>
      <vt:lpstr>Calibri</vt:lpstr>
      <vt:lpstr>Corbel</vt:lpstr>
      <vt:lpstr>Helvetica Light</vt:lpstr>
      <vt:lpstr>Helvetica Neue</vt:lpstr>
      <vt:lpstr>Helvetica Neue Light</vt:lpstr>
      <vt:lpstr>Helvetica Neue Medium</vt:lpstr>
      <vt:lpstr>Helvetica Neue Thin</vt:lpstr>
      <vt:lpstr>Lato Bold</vt:lpstr>
      <vt:lpstr>Lato Light</vt:lpstr>
      <vt:lpstr>Lato Regular</vt:lpstr>
      <vt:lpstr>Times New Roman</vt:lpstr>
      <vt:lpstr>Wingdings</vt:lpstr>
      <vt:lpstr>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Maria</dc:creator>
  <cp:lastModifiedBy>Anna Maria Regis</cp:lastModifiedBy>
  <cp:revision>203</cp:revision>
  <dcterms:modified xsi:type="dcterms:W3CDTF">2021-11-22T19:14:05Z</dcterms:modified>
</cp:coreProperties>
</file>